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1219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37" d="100"/>
          <a:sy n="37" d="100"/>
        </p:scale>
        <p:origin x="2336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7" Type="http://schemas.openxmlformats.org/officeDocument/2006/relationships/image" Target="../media/image7.emf"/><Relationship Id="rId2" Type="http://schemas.openxmlformats.org/officeDocument/2006/relationships/image" Target="../media/image2.emf"/><Relationship Id="rId1" Type="http://schemas.openxmlformats.org/officeDocument/2006/relationships/image" Target="../media/image1.emf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EFAF-EFA4-4EC2-81B9-543AA37D1282}" type="datetimeFigureOut">
              <a:rPr lang="en-US" smtClean="0"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8CA9-FF97-46E1-A329-E604E921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1314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EFAF-EFA4-4EC2-81B9-543AA37D1282}" type="datetimeFigureOut">
              <a:rPr lang="en-US" smtClean="0"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8CA9-FF97-46E1-A329-E604E921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9362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EFAF-EFA4-4EC2-81B9-543AA37D1282}" type="datetimeFigureOut">
              <a:rPr lang="en-US" smtClean="0"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8CA9-FF97-46E1-A329-E604E921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7018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EFAF-EFA4-4EC2-81B9-543AA37D1282}" type="datetimeFigureOut">
              <a:rPr lang="en-US" smtClean="0"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8CA9-FF97-46E1-A329-E604E921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3181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EFAF-EFA4-4EC2-81B9-543AA37D1282}" type="datetimeFigureOut">
              <a:rPr lang="en-US" smtClean="0"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8CA9-FF97-46E1-A329-E604E921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087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EFAF-EFA4-4EC2-81B9-543AA37D1282}" type="datetimeFigureOut">
              <a:rPr lang="en-US" smtClean="0"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8CA9-FF97-46E1-A329-E604E921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117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EFAF-EFA4-4EC2-81B9-543AA37D1282}" type="datetimeFigureOut">
              <a:rPr lang="en-US" smtClean="0"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8CA9-FF97-46E1-A329-E604E921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657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EFAF-EFA4-4EC2-81B9-543AA37D1282}" type="datetimeFigureOut">
              <a:rPr lang="en-US" smtClean="0"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8CA9-FF97-46E1-A329-E604E921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646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EFAF-EFA4-4EC2-81B9-543AA37D1282}" type="datetimeFigureOut">
              <a:rPr lang="en-US" smtClean="0"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8CA9-FF97-46E1-A329-E604E921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9774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EFAF-EFA4-4EC2-81B9-543AA37D1282}" type="datetimeFigureOut">
              <a:rPr lang="en-US" smtClean="0"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8CA9-FF97-46E1-A329-E604E921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0892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EFAF-EFA4-4EC2-81B9-543AA37D1282}" type="datetimeFigureOut">
              <a:rPr lang="en-US" smtClean="0"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8CA9-FF97-46E1-A329-E604E921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22043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4AEFAF-EFA4-4EC2-81B9-543AA37D1282}" type="datetimeFigureOut">
              <a:rPr lang="en-US" smtClean="0"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A98CA9-FF97-46E1-A329-E604E921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849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13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5.e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7.e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10" Type="http://schemas.openxmlformats.org/officeDocument/2006/relationships/image" Target="../media/image4.emf"/><Relationship Id="rId4" Type="http://schemas.openxmlformats.org/officeDocument/2006/relationships/image" Target="../media/image1.e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56320" y="536616"/>
            <a:ext cx="6025569" cy="11500017"/>
            <a:chOff x="356320" y="536616"/>
            <a:chExt cx="6025569" cy="11500017"/>
          </a:xfrm>
        </p:grpSpPr>
        <p:sp>
          <p:nvSpPr>
            <p:cNvPr id="285" name="TextBox 284">
              <a:extLst>
                <a:ext uri="{FF2B5EF4-FFF2-40B4-BE49-F238E27FC236}">
                  <a16:creationId xmlns:a16="http://schemas.microsoft.com/office/drawing/2014/main" id="{D0593D14-4ED4-4164-BDCC-BD160E84A91A}"/>
                </a:ext>
              </a:extLst>
            </p:cNvPr>
            <p:cNvSpPr txBox="1"/>
            <p:nvPr/>
          </p:nvSpPr>
          <p:spPr>
            <a:xfrm>
              <a:off x="356320" y="536616"/>
              <a:ext cx="300274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Figure 1-figure supplement 1</a:t>
              </a:r>
              <a:endParaRPr lang="en-US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2" name="Group 1"/>
            <p:cNvGrpSpPr/>
            <p:nvPr/>
          </p:nvGrpSpPr>
          <p:grpSpPr>
            <a:xfrm>
              <a:off x="478258" y="809784"/>
              <a:ext cx="5903631" cy="11226849"/>
              <a:chOff x="234977" y="809784"/>
              <a:chExt cx="5903631" cy="11226849"/>
            </a:xfrm>
          </p:grpSpPr>
          <p:grpSp>
            <p:nvGrpSpPr>
              <p:cNvPr id="286" name="Group 285"/>
              <p:cNvGrpSpPr/>
              <p:nvPr/>
            </p:nvGrpSpPr>
            <p:grpSpPr>
              <a:xfrm>
                <a:off x="2136006" y="809784"/>
                <a:ext cx="2644775" cy="2480205"/>
                <a:chOff x="441325" y="811213"/>
                <a:chExt cx="2644775" cy="2480205"/>
              </a:xfrm>
            </p:grpSpPr>
            <p:sp>
              <p:nvSpPr>
                <p:cNvPr id="347" name="TextBox 346">
                  <a:extLst>
                    <a:ext uri="{FF2B5EF4-FFF2-40B4-BE49-F238E27FC236}">
                      <a16:creationId xmlns:a16="http://schemas.microsoft.com/office/drawing/2014/main" id="{EF617010-6FC2-4592-816F-9FF13404406D}"/>
                    </a:ext>
                  </a:extLst>
                </p:cNvPr>
                <p:cNvSpPr txBox="1"/>
                <p:nvPr/>
              </p:nvSpPr>
              <p:spPr>
                <a:xfrm>
                  <a:off x="1171273" y="2803093"/>
                  <a:ext cx="436338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Veh</a:t>
                  </a:r>
                  <a:endParaRPr lang="en-US" sz="11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48" name="TextBox 347">
                  <a:extLst>
                    <a:ext uri="{FF2B5EF4-FFF2-40B4-BE49-F238E27FC236}">
                      <a16:creationId xmlns:a16="http://schemas.microsoft.com/office/drawing/2014/main" id="{20D768FD-A965-4396-837F-79A33A97ACA6}"/>
                    </a:ext>
                  </a:extLst>
                </p:cNvPr>
                <p:cNvSpPr txBox="1"/>
                <p:nvPr/>
              </p:nvSpPr>
              <p:spPr>
                <a:xfrm>
                  <a:off x="1624200" y="2803093"/>
                  <a:ext cx="420308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Lira</a:t>
                  </a:r>
                </a:p>
              </p:txBody>
            </p:sp>
            <p:sp>
              <p:nvSpPr>
                <p:cNvPr id="349" name="TextBox 348">
                  <a:extLst>
                    <a:ext uri="{FF2B5EF4-FFF2-40B4-BE49-F238E27FC236}">
                      <a16:creationId xmlns:a16="http://schemas.microsoft.com/office/drawing/2014/main" id="{E4451442-75B3-49CA-82A3-44C5C9E8C772}"/>
                    </a:ext>
                  </a:extLst>
                </p:cNvPr>
                <p:cNvSpPr txBox="1"/>
                <p:nvPr/>
              </p:nvSpPr>
              <p:spPr>
                <a:xfrm>
                  <a:off x="2056937" y="2803093"/>
                  <a:ext cx="436338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Veh</a:t>
                  </a:r>
                  <a:endParaRPr lang="en-US" sz="11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50" name="TextBox 349">
                  <a:extLst>
                    <a:ext uri="{FF2B5EF4-FFF2-40B4-BE49-F238E27FC236}">
                      <a16:creationId xmlns:a16="http://schemas.microsoft.com/office/drawing/2014/main" id="{4D7E925C-8A37-4B2D-9BE9-785AD12B7F8A}"/>
                    </a:ext>
                  </a:extLst>
                </p:cNvPr>
                <p:cNvSpPr txBox="1"/>
                <p:nvPr/>
              </p:nvSpPr>
              <p:spPr>
                <a:xfrm>
                  <a:off x="2511452" y="2803093"/>
                  <a:ext cx="420308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Lira</a:t>
                  </a:r>
                </a:p>
              </p:txBody>
            </p:sp>
            <p:sp>
              <p:nvSpPr>
                <p:cNvPr id="351" name="TextBox 350">
                  <a:extLst>
                    <a:ext uri="{FF2B5EF4-FFF2-40B4-BE49-F238E27FC236}">
                      <a16:creationId xmlns:a16="http://schemas.microsoft.com/office/drawing/2014/main" id="{A81A2DEB-E76B-4E09-9CEF-42F962E5C90B}"/>
                    </a:ext>
                  </a:extLst>
                </p:cNvPr>
                <p:cNvSpPr txBox="1"/>
                <p:nvPr/>
              </p:nvSpPr>
              <p:spPr>
                <a:xfrm>
                  <a:off x="2026397" y="3029808"/>
                  <a:ext cx="938077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Rapamycin</a:t>
                  </a:r>
                </a:p>
              </p:txBody>
            </p:sp>
            <p:cxnSp>
              <p:nvCxnSpPr>
                <p:cNvPr id="352" name="Straight Connector 351">
                  <a:extLst>
                    <a:ext uri="{FF2B5EF4-FFF2-40B4-BE49-F238E27FC236}">
                      <a16:creationId xmlns:a16="http://schemas.microsoft.com/office/drawing/2014/main" id="{88280A90-FCF0-4EBA-8286-1C592EA4325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083867" y="3021421"/>
                  <a:ext cx="78572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aphicFrame>
              <p:nvGraphicFramePr>
                <p:cNvPr id="353" name="Object 352"/>
                <p:cNvGraphicFramePr>
                  <a:graphicFrameLocks noChangeAspect="1"/>
                </p:cNvGraphicFramePr>
                <p:nvPr/>
              </p:nvGraphicFramePr>
              <p:xfrm>
                <a:off x="441325" y="811213"/>
                <a:ext cx="2644775" cy="2098675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068" name="Prism 9" r:id="rId3" imgW="3777824" imgH="2999553" progId="Prism9.Document">
                        <p:embed/>
                      </p:oleObj>
                    </mc:Choice>
                    <mc:Fallback>
                      <p:oleObj name="Prism 9" r:id="rId3" imgW="3777824" imgH="2999553" progId="Prism9.Document">
                        <p:embed/>
                        <p:pic>
                          <p:nvPicPr>
                            <p:cNvPr id="4" name="Object 3"/>
                            <p:cNvPicPr/>
                            <p:nvPr/>
                          </p:nvPicPr>
                          <p:blipFill>
                            <a:blip r:embed="rId4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441325" y="811213"/>
                              <a:ext cx="2644775" cy="2098675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grpSp>
            <p:nvGrpSpPr>
              <p:cNvPr id="287" name="Group 286"/>
              <p:cNvGrpSpPr/>
              <p:nvPr/>
            </p:nvGrpSpPr>
            <p:grpSpPr>
              <a:xfrm>
                <a:off x="234977" y="5944055"/>
                <a:ext cx="2643187" cy="3281433"/>
                <a:chOff x="461963" y="3411538"/>
                <a:chExt cx="2643187" cy="3281433"/>
              </a:xfrm>
            </p:grpSpPr>
            <p:sp>
              <p:nvSpPr>
                <p:cNvPr id="336" name="TextBox 335">
                  <a:extLst>
                    <a:ext uri="{FF2B5EF4-FFF2-40B4-BE49-F238E27FC236}">
                      <a16:creationId xmlns:a16="http://schemas.microsoft.com/office/drawing/2014/main" id="{8F448352-F361-4BFA-94B2-01866433E921}"/>
                    </a:ext>
                  </a:extLst>
                </p:cNvPr>
                <p:cNvSpPr txBox="1"/>
                <p:nvPr/>
              </p:nvSpPr>
              <p:spPr>
                <a:xfrm>
                  <a:off x="1082710" y="6023610"/>
                  <a:ext cx="436338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10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Veh</a:t>
                  </a:r>
                  <a:endParaRPr lang="en-US" sz="11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37" name="TextBox 336">
                  <a:extLst>
                    <a:ext uri="{FF2B5EF4-FFF2-40B4-BE49-F238E27FC236}">
                      <a16:creationId xmlns:a16="http://schemas.microsoft.com/office/drawing/2014/main" id="{00AFB192-E809-4B24-8D6A-26D22E23C4C2}"/>
                    </a:ext>
                  </a:extLst>
                </p:cNvPr>
                <p:cNvSpPr txBox="1"/>
                <p:nvPr/>
              </p:nvSpPr>
              <p:spPr>
                <a:xfrm>
                  <a:off x="1404314" y="6023610"/>
                  <a:ext cx="420308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1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Lira</a:t>
                  </a:r>
                </a:p>
              </p:txBody>
            </p:sp>
            <p:sp>
              <p:nvSpPr>
                <p:cNvPr id="338" name="TextBox 337">
                  <a:extLst>
                    <a:ext uri="{FF2B5EF4-FFF2-40B4-BE49-F238E27FC236}">
                      <a16:creationId xmlns:a16="http://schemas.microsoft.com/office/drawing/2014/main" id="{12D84B69-CFAF-43E3-B74A-2A30C30BBBD9}"/>
                    </a:ext>
                  </a:extLst>
                </p:cNvPr>
                <p:cNvSpPr txBox="1"/>
                <p:nvPr/>
              </p:nvSpPr>
              <p:spPr>
                <a:xfrm>
                  <a:off x="1691471" y="6023610"/>
                  <a:ext cx="436338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10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Veh</a:t>
                  </a:r>
                  <a:endParaRPr lang="en-US" sz="11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39" name="TextBox 338">
                  <a:extLst>
                    <a:ext uri="{FF2B5EF4-FFF2-40B4-BE49-F238E27FC236}">
                      <a16:creationId xmlns:a16="http://schemas.microsoft.com/office/drawing/2014/main" id="{57AC49FC-CDFF-4942-BFB9-46D45D858ABF}"/>
                    </a:ext>
                  </a:extLst>
                </p:cNvPr>
                <p:cNvSpPr txBox="1"/>
                <p:nvPr/>
              </p:nvSpPr>
              <p:spPr>
                <a:xfrm>
                  <a:off x="1989832" y="6023610"/>
                  <a:ext cx="420308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1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Lira</a:t>
                  </a:r>
                </a:p>
              </p:txBody>
            </p:sp>
            <p:sp>
              <p:nvSpPr>
                <p:cNvPr id="340" name="TextBox 339">
                  <a:extLst>
                    <a:ext uri="{FF2B5EF4-FFF2-40B4-BE49-F238E27FC236}">
                      <a16:creationId xmlns:a16="http://schemas.microsoft.com/office/drawing/2014/main" id="{CBD6CDE5-DB2C-4FCA-968F-4A647856F9F9}"/>
                    </a:ext>
                  </a:extLst>
                </p:cNvPr>
                <p:cNvSpPr txBox="1"/>
                <p:nvPr/>
              </p:nvSpPr>
              <p:spPr>
                <a:xfrm>
                  <a:off x="1682841" y="6262084"/>
                  <a:ext cx="740032" cy="43088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1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KT 5720</a:t>
                  </a:r>
                </a:p>
                <a:p>
                  <a:pPr algn="ctr"/>
                  <a:r>
                    <a:rPr lang="en-US" sz="11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(10 µM)</a:t>
                  </a:r>
                </a:p>
              </p:txBody>
            </p:sp>
            <p:cxnSp>
              <p:nvCxnSpPr>
                <p:cNvPr id="341" name="Straight Connector 340">
                  <a:extLst>
                    <a:ext uri="{FF2B5EF4-FFF2-40B4-BE49-F238E27FC236}">
                      <a16:creationId xmlns:a16="http://schemas.microsoft.com/office/drawing/2014/main" id="{A45E07E9-C2BF-431F-9042-990473B9038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779606" y="6260333"/>
                  <a:ext cx="536623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42" name="TextBox 341">
                  <a:extLst>
                    <a:ext uri="{FF2B5EF4-FFF2-40B4-BE49-F238E27FC236}">
                      <a16:creationId xmlns:a16="http://schemas.microsoft.com/office/drawing/2014/main" id="{5BF55E37-99F0-4C21-BE42-B334F55810BB}"/>
                    </a:ext>
                  </a:extLst>
                </p:cNvPr>
                <p:cNvSpPr txBox="1"/>
                <p:nvPr/>
              </p:nvSpPr>
              <p:spPr>
                <a:xfrm>
                  <a:off x="2296639" y="6023610"/>
                  <a:ext cx="436338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10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Veh</a:t>
                  </a:r>
                  <a:endParaRPr lang="en-US" sz="11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43" name="TextBox 342">
                  <a:extLst>
                    <a:ext uri="{FF2B5EF4-FFF2-40B4-BE49-F238E27FC236}">
                      <a16:creationId xmlns:a16="http://schemas.microsoft.com/office/drawing/2014/main" id="{FEC89C99-C744-4646-B480-C471CCD7D406}"/>
                    </a:ext>
                  </a:extLst>
                </p:cNvPr>
                <p:cNvSpPr txBox="1"/>
                <p:nvPr/>
              </p:nvSpPr>
              <p:spPr>
                <a:xfrm>
                  <a:off x="2596158" y="6023610"/>
                  <a:ext cx="420308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1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Lira</a:t>
                  </a:r>
                </a:p>
              </p:txBody>
            </p:sp>
            <p:sp>
              <p:nvSpPr>
                <p:cNvPr id="344" name="TextBox 343">
                  <a:extLst>
                    <a:ext uri="{FF2B5EF4-FFF2-40B4-BE49-F238E27FC236}">
                      <a16:creationId xmlns:a16="http://schemas.microsoft.com/office/drawing/2014/main" id="{6F1AB214-E30E-4DBA-B8A7-BD0CDFC46E92}"/>
                    </a:ext>
                  </a:extLst>
                </p:cNvPr>
                <p:cNvSpPr txBox="1"/>
                <p:nvPr/>
              </p:nvSpPr>
              <p:spPr>
                <a:xfrm>
                  <a:off x="2296399" y="6262084"/>
                  <a:ext cx="740032" cy="43088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1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KT 5720</a:t>
                  </a:r>
                </a:p>
                <a:p>
                  <a:pPr algn="ctr"/>
                  <a:r>
                    <a:rPr lang="en-US" sz="11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(50 µM)</a:t>
                  </a:r>
                </a:p>
              </p:txBody>
            </p:sp>
            <p:cxnSp>
              <p:nvCxnSpPr>
                <p:cNvPr id="345" name="Straight Connector 344">
                  <a:extLst>
                    <a:ext uri="{FF2B5EF4-FFF2-40B4-BE49-F238E27FC236}">
                      <a16:creationId xmlns:a16="http://schemas.microsoft.com/office/drawing/2014/main" id="{FD1B93B8-BC39-461C-A073-BD439BF3D1A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392843" y="6260333"/>
                  <a:ext cx="536623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aphicFrame>
              <p:nvGraphicFramePr>
                <p:cNvPr id="346" name="Object 345"/>
                <p:cNvGraphicFramePr>
                  <a:graphicFrameLocks noChangeAspect="1"/>
                </p:cNvGraphicFramePr>
                <p:nvPr/>
              </p:nvGraphicFramePr>
              <p:xfrm>
                <a:off x="461963" y="3411538"/>
                <a:ext cx="2643187" cy="271780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069" name="Prism 9" r:id="rId5" imgW="3777824" imgH="3885269" progId="Prism9.Document">
                        <p:embed/>
                      </p:oleObj>
                    </mc:Choice>
                    <mc:Fallback>
                      <p:oleObj name="Prism 9" r:id="rId5" imgW="3777824" imgH="3885269" progId="Prism9.Document">
                        <p:embed/>
                        <p:pic>
                          <p:nvPicPr>
                            <p:cNvPr id="9" name="Object 8"/>
                            <p:cNvPicPr/>
                            <p:nvPr/>
                          </p:nvPicPr>
                          <p:blipFill>
                            <a:blip r:embed="rId6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461963" y="3411538"/>
                              <a:ext cx="2643187" cy="2717800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grpSp>
            <p:nvGrpSpPr>
              <p:cNvPr id="288" name="Group 287"/>
              <p:cNvGrpSpPr/>
              <p:nvPr/>
            </p:nvGrpSpPr>
            <p:grpSpPr>
              <a:xfrm>
                <a:off x="350469" y="3199674"/>
                <a:ext cx="2595142" cy="2604648"/>
                <a:chOff x="3597157" y="665093"/>
                <a:chExt cx="2595142" cy="2604648"/>
              </a:xfrm>
            </p:grpSpPr>
            <p:sp>
              <p:nvSpPr>
                <p:cNvPr id="329" name="TextBox 328">
                  <a:extLst>
                    <a:ext uri="{FF2B5EF4-FFF2-40B4-BE49-F238E27FC236}">
                      <a16:creationId xmlns:a16="http://schemas.microsoft.com/office/drawing/2014/main" id="{0B30EDCA-A544-4379-B454-29D86389F0DE}"/>
                    </a:ext>
                  </a:extLst>
                </p:cNvPr>
                <p:cNvSpPr txBox="1"/>
                <p:nvPr/>
              </p:nvSpPr>
              <p:spPr>
                <a:xfrm>
                  <a:off x="4240250" y="2797057"/>
                  <a:ext cx="436338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Veh</a:t>
                  </a:r>
                  <a:endParaRPr lang="en-US" sz="11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30" name="TextBox 329">
                  <a:extLst>
                    <a:ext uri="{FF2B5EF4-FFF2-40B4-BE49-F238E27FC236}">
                      <a16:creationId xmlns:a16="http://schemas.microsoft.com/office/drawing/2014/main" id="{B40559B8-6AA1-4CA7-8CC7-E976BD112BAB}"/>
                    </a:ext>
                  </a:extLst>
                </p:cNvPr>
                <p:cNvSpPr txBox="1"/>
                <p:nvPr/>
              </p:nvSpPr>
              <p:spPr>
                <a:xfrm>
                  <a:off x="4699527" y="2797057"/>
                  <a:ext cx="420308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Lira</a:t>
                  </a:r>
                </a:p>
              </p:txBody>
            </p:sp>
            <p:sp>
              <p:nvSpPr>
                <p:cNvPr id="331" name="TextBox 330">
                  <a:extLst>
                    <a:ext uri="{FF2B5EF4-FFF2-40B4-BE49-F238E27FC236}">
                      <a16:creationId xmlns:a16="http://schemas.microsoft.com/office/drawing/2014/main" id="{97923622-5A04-4DD0-9A89-6FD5FBED5CCF}"/>
                    </a:ext>
                  </a:extLst>
                </p:cNvPr>
                <p:cNvSpPr txBox="1"/>
                <p:nvPr/>
              </p:nvSpPr>
              <p:spPr>
                <a:xfrm>
                  <a:off x="5135940" y="2797057"/>
                  <a:ext cx="436338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Veh</a:t>
                  </a:r>
                  <a:endParaRPr lang="en-US" sz="11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32" name="TextBox 331">
                  <a:extLst>
                    <a:ext uri="{FF2B5EF4-FFF2-40B4-BE49-F238E27FC236}">
                      <a16:creationId xmlns:a16="http://schemas.microsoft.com/office/drawing/2014/main" id="{63E2791A-5878-4F38-8640-E91909648498}"/>
                    </a:ext>
                  </a:extLst>
                </p:cNvPr>
                <p:cNvSpPr txBox="1"/>
                <p:nvPr/>
              </p:nvSpPr>
              <p:spPr>
                <a:xfrm>
                  <a:off x="5593730" y="2797057"/>
                  <a:ext cx="420308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Lira</a:t>
                  </a:r>
                </a:p>
              </p:txBody>
            </p:sp>
            <p:sp>
              <p:nvSpPr>
                <p:cNvPr id="333" name="TextBox 332">
                  <a:extLst>
                    <a:ext uri="{FF2B5EF4-FFF2-40B4-BE49-F238E27FC236}">
                      <a16:creationId xmlns:a16="http://schemas.microsoft.com/office/drawing/2014/main" id="{48835467-2821-49E1-9730-3E12E01E0EE0}"/>
                    </a:ext>
                  </a:extLst>
                </p:cNvPr>
                <p:cNvSpPr txBox="1"/>
                <p:nvPr/>
              </p:nvSpPr>
              <p:spPr>
                <a:xfrm>
                  <a:off x="5357366" y="3008131"/>
                  <a:ext cx="444352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H89</a:t>
                  </a:r>
                </a:p>
              </p:txBody>
            </p:sp>
            <p:cxnSp>
              <p:nvCxnSpPr>
                <p:cNvPr id="334" name="Straight Connector 333">
                  <a:extLst>
                    <a:ext uri="{FF2B5EF4-FFF2-40B4-BE49-F238E27FC236}">
                      <a16:creationId xmlns:a16="http://schemas.microsoft.com/office/drawing/2014/main" id="{8ACB24A1-B99E-4190-8CB2-D23E995690B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230434" y="3007612"/>
                  <a:ext cx="676727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aphicFrame>
              <p:nvGraphicFramePr>
                <p:cNvPr id="335" name="Object 334"/>
                <p:cNvGraphicFramePr>
                  <a:graphicFrameLocks noChangeAspect="1"/>
                </p:cNvGraphicFramePr>
                <p:nvPr/>
              </p:nvGraphicFramePr>
              <p:xfrm>
                <a:off x="3597157" y="665093"/>
                <a:ext cx="2595142" cy="224028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070" name="Prism 9" r:id="rId7" imgW="3633049" imgH="3136731" progId="Prism9.Document">
                        <p:embed/>
                      </p:oleObj>
                    </mc:Choice>
                    <mc:Fallback>
                      <p:oleObj name="Prism 9" r:id="rId7" imgW="3633049" imgH="3136731" progId="Prism9.Document">
                        <p:embed/>
                        <p:pic>
                          <p:nvPicPr>
                            <p:cNvPr id="13" name="Object 12"/>
                            <p:cNvPicPr/>
                            <p:nvPr/>
                          </p:nvPicPr>
                          <p:blipFill>
                            <a:blip r:embed="rId8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3597157" y="665093"/>
                              <a:ext cx="2595142" cy="2240280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sp>
            <p:nvSpPr>
              <p:cNvPr id="289" name="TextBox 288">
                <a:extLst>
                  <a:ext uri="{FF2B5EF4-FFF2-40B4-BE49-F238E27FC236}">
                    <a16:creationId xmlns:a16="http://schemas.microsoft.com/office/drawing/2014/main" id="{0006666C-D016-4CD5-8FD9-4FD181C7DDC0}"/>
                  </a:ext>
                </a:extLst>
              </p:cNvPr>
              <p:cNvSpPr txBox="1"/>
              <p:nvPr/>
            </p:nvSpPr>
            <p:spPr>
              <a:xfrm>
                <a:off x="1074738" y="11344136"/>
                <a:ext cx="436338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Veh</a:t>
                </a:r>
                <a:endParaRPr lang="en-US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0" name="TextBox 289">
                <a:extLst>
                  <a:ext uri="{FF2B5EF4-FFF2-40B4-BE49-F238E27FC236}">
                    <a16:creationId xmlns:a16="http://schemas.microsoft.com/office/drawing/2014/main" id="{72850E44-AEC2-4243-B7A8-92F19ACF59FE}"/>
                  </a:ext>
                </a:extLst>
              </p:cNvPr>
              <p:cNvSpPr txBox="1"/>
              <p:nvPr/>
            </p:nvSpPr>
            <p:spPr>
              <a:xfrm>
                <a:off x="1527999" y="11344136"/>
                <a:ext cx="420308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>
                    <a:latin typeface="Arial" panose="020B0604020202020204" pitchFamily="34" charset="0"/>
                    <a:cs typeface="Arial" panose="020B0604020202020204" pitchFamily="34" charset="0"/>
                  </a:rPr>
                  <a:t>Lira</a:t>
                </a:r>
              </a:p>
            </p:txBody>
          </p:sp>
          <p:sp>
            <p:nvSpPr>
              <p:cNvPr id="291" name="TextBox 290">
                <a:extLst>
                  <a:ext uri="{FF2B5EF4-FFF2-40B4-BE49-F238E27FC236}">
                    <a16:creationId xmlns:a16="http://schemas.microsoft.com/office/drawing/2014/main" id="{0ED645A1-E26C-4EA3-A386-F18EED2C55B3}"/>
                  </a:ext>
                </a:extLst>
              </p:cNvPr>
              <p:cNvSpPr txBox="1"/>
              <p:nvPr/>
            </p:nvSpPr>
            <p:spPr>
              <a:xfrm>
                <a:off x="1954787" y="11344136"/>
                <a:ext cx="436338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Veh</a:t>
                </a:r>
                <a:endParaRPr lang="en-US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2" name="TextBox 291">
                <a:extLst>
                  <a:ext uri="{FF2B5EF4-FFF2-40B4-BE49-F238E27FC236}">
                    <a16:creationId xmlns:a16="http://schemas.microsoft.com/office/drawing/2014/main" id="{48C99E84-DEDC-460A-AF28-C970208C9463}"/>
                  </a:ext>
                </a:extLst>
              </p:cNvPr>
              <p:cNvSpPr txBox="1"/>
              <p:nvPr/>
            </p:nvSpPr>
            <p:spPr>
              <a:xfrm>
                <a:off x="2399677" y="11344136"/>
                <a:ext cx="420308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>
                    <a:latin typeface="Arial" panose="020B0604020202020204" pitchFamily="34" charset="0"/>
                    <a:cs typeface="Arial" panose="020B0604020202020204" pitchFamily="34" charset="0"/>
                  </a:rPr>
                  <a:t>Lira</a:t>
                </a:r>
              </a:p>
            </p:txBody>
          </p:sp>
          <p:cxnSp>
            <p:nvCxnSpPr>
              <p:cNvPr id="293" name="Straight Connector 292">
                <a:extLst>
                  <a:ext uri="{FF2B5EF4-FFF2-40B4-BE49-F238E27FC236}">
                    <a16:creationId xmlns:a16="http://schemas.microsoft.com/office/drawing/2014/main" id="{025B8DDC-9F92-4020-A7C7-197CE991A41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049281" y="11592791"/>
                <a:ext cx="676727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4" name="TextBox 293">
                <a:extLst>
                  <a:ext uri="{FF2B5EF4-FFF2-40B4-BE49-F238E27FC236}">
                    <a16:creationId xmlns:a16="http://schemas.microsoft.com/office/drawing/2014/main" id="{AD2A2574-D2F6-49B6-8200-604ED6B52333}"/>
                  </a:ext>
                </a:extLst>
              </p:cNvPr>
              <p:cNvSpPr txBox="1"/>
              <p:nvPr/>
            </p:nvSpPr>
            <p:spPr>
              <a:xfrm>
                <a:off x="2010781" y="11584536"/>
                <a:ext cx="764953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MK-2206</a:t>
                </a:r>
              </a:p>
              <a:p>
                <a:pPr algn="ctr"/>
                <a:r>
                  <a:rPr lang="en-US" sz="11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(20 </a:t>
                </a:r>
                <a:r>
                  <a:rPr lang="en-US" sz="1100" b="1" dirty="0" err="1" smtClean="0">
                    <a:latin typeface="Symbol" panose="05050102010706020507" pitchFamily="18" charset="2"/>
                    <a:cs typeface="Arial" panose="020B0604020202020204" pitchFamily="34" charset="0"/>
                  </a:rPr>
                  <a:t>m</a:t>
                </a:r>
                <a:r>
                  <a:rPr lang="en-US" sz="1100" b="1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M</a:t>
                </a:r>
                <a:r>
                  <a:rPr lang="en-US" sz="11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  <a:endParaRPr lang="en-US" sz="11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aphicFrame>
            <p:nvGraphicFramePr>
              <p:cNvPr id="295" name="Object 294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892079013"/>
                  </p:ext>
                </p:extLst>
              </p:nvPr>
            </p:nvGraphicFramePr>
            <p:xfrm>
              <a:off x="296389" y="9296419"/>
              <a:ext cx="2703302" cy="217627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71" name="Prism 9" r:id="rId9" imgW="3777824" imgH="3042398" progId="Prism9.Document">
                      <p:embed/>
                    </p:oleObj>
                  </mc:Choice>
                  <mc:Fallback>
                    <p:oleObj name="Prism 9" r:id="rId9" imgW="3777824" imgH="3042398" progId="Prism9.Document">
                      <p:embed/>
                      <p:pic>
                        <p:nvPicPr>
                          <p:cNvPr id="16" name="Object 15"/>
                          <p:cNvPicPr/>
                          <p:nvPr/>
                        </p:nvPicPr>
                        <p:blipFill>
                          <a:blip r:embed="rId10"/>
                          <a:stretch>
                            <a:fillRect/>
                          </a:stretch>
                        </p:blipFill>
                        <p:spPr>
                          <a:xfrm>
                            <a:off x="296389" y="9296419"/>
                            <a:ext cx="2703302" cy="2176272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grpSp>
            <p:nvGrpSpPr>
              <p:cNvPr id="296" name="Group 295"/>
              <p:cNvGrpSpPr/>
              <p:nvPr/>
            </p:nvGrpSpPr>
            <p:grpSpPr>
              <a:xfrm>
                <a:off x="3425877" y="3425658"/>
                <a:ext cx="2512130" cy="2447653"/>
                <a:chOff x="510840" y="7010975"/>
                <a:chExt cx="2512130" cy="2447653"/>
              </a:xfrm>
            </p:grpSpPr>
            <p:graphicFrame>
              <p:nvGraphicFramePr>
                <p:cNvPr id="322" name="Object 321"/>
                <p:cNvGraphicFramePr>
                  <a:graphicFrameLocks noChangeAspect="1"/>
                </p:cNvGraphicFramePr>
                <p:nvPr/>
              </p:nvGraphicFramePr>
              <p:xfrm>
                <a:off x="510840" y="7010975"/>
                <a:ext cx="2512130" cy="201168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072" name="Prism 9" r:id="rId11" imgW="3633049" imgH="2909541" progId="Prism9.Document">
                        <p:embed/>
                      </p:oleObj>
                    </mc:Choice>
                    <mc:Fallback>
                      <p:oleObj name="Prism 9" r:id="rId11" imgW="3633049" imgH="2909541" progId="Prism9.Document">
                        <p:embed/>
                        <p:pic>
                          <p:nvPicPr>
                            <p:cNvPr id="17" name="Object 16"/>
                            <p:cNvPicPr/>
                            <p:nvPr/>
                          </p:nvPicPr>
                          <p:blipFill>
                            <a:blip r:embed="rId12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510840" y="7010975"/>
                              <a:ext cx="2512130" cy="2011680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323" name="TextBox 322">
                  <a:extLst>
                    <a:ext uri="{FF2B5EF4-FFF2-40B4-BE49-F238E27FC236}">
                      <a16:creationId xmlns:a16="http://schemas.microsoft.com/office/drawing/2014/main" id="{0B30EDCA-A544-4379-B454-29D86389F0DE}"/>
                    </a:ext>
                  </a:extLst>
                </p:cNvPr>
                <p:cNvSpPr txBox="1"/>
                <p:nvPr/>
              </p:nvSpPr>
              <p:spPr>
                <a:xfrm>
                  <a:off x="1131735" y="8985944"/>
                  <a:ext cx="436338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Veh</a:t>
                  </a:r>
                  <a:endParaRPr lang="en-US" sz="11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24" name="TextBox 323">
                  <a:extLst>
                    <a:ext uri="{FF2B5EF4-FFF2-40B4-BE49-F238E27FC236}">
                      <a16:creationId xmlns:a16="http://schemas.microsoft.com/office/drawing/2014/main" id="{B40559B8-6AA1-4CA7-8CC7-E976BD112BAB}"/>
                    </a:ext>
                  </a:extLst>
                </p:cNvPr>
                <p:cNvSpPr txBox="1"/>
                <p:nvPr/>
              </p:nvSpPr>
              <p:spPr>
                <a:xfrm>
                  <a:off x="1571762" y="8985944"/>
                  <a:ext cx="420308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Lira</a:t>
                  </a:r>
                </a:p>
              </p:txBody>
            </p:sp>
            <p:sp>
              <p:nvSpPr>
                <p:cNvPr id="325" name="TextBox 324">
                  <a:extLst>
                    <a:ext uri="{FF2B5EF4-FFF2-40B4-BE49-F238E27FC236}">
                      <a16:creationId xmlns:a16="http://schemas.microsoft.com/office/drawing/2014/main" id="{97923622-5A04-4DD0-9A89-6FD5FBED5CCF}"/>
                    </a:ext>
                  </a:extLst>
                </p:cNvPr>
                <p:cNvSpPr txBox="1"/>
                <p:nvPr/>
              </p:nvSpPr>
              <p:spPr>
                <a:xfrm>
                  <a:off x="1998550" y="8985944"/>
                  <a:ext cx="436338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Veh</a:t>
                  </a:r>
                  <a:endParaRPr lang="en-US" sz="11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26" name="TextBox 325">
                  <a:extLst>
                    <a:ext uri="{FF2B5EF4-FFF2-40B4-BE49-F238E27FC236}">
                      <a16:creationId xmlns:a16="http://schemas.microsoft.com/office/drawing/2014/main" id="{63E2791A-5878-4F38-8640-E91909648498}"/>
                    </a:ext>
                  </a:extLst>
                </p:cNvPr>
                <p:cNvSpPr txBox="1"/>
                <p:nvPr/>
              </p:nvSpPr>
              <p:spPr>
                <a:xfrm>
                  <a:off x="2446715" y="8985944"/>
                  <a:ext cx="420308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Lira</a:t>
                  </a:r>
                </a:p>
              </p:txBody>
            </p:sp>
            <p:sp>
              <p:nvSpPr>
                <p:cNvPr id="327" name="TextBox 326">
                  <a:extLst>
                    <a:ext uri="{FF2B5EF4-FFF2-40B4-BE49-F238E27FC236}">
                      <a16:creationId xmlns:a16="http://schemas.microsoft.com/office/drawing/2014/main" id="{48835467-2821-49E1-9730-3E12E01E0EE0}"/>
                    </a:ext>
                  </a:extLst>
                </p:cNvPr>
                <p:cNvSpPr txBox="1"/>
                <p:nvPr/>
              </p:nvSpPr>
              <p:spPr>
                <a:xfrm>
                  <a:off x="2219976" y="9197018"/>
                  <a:ext cx="444352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H89</a:t>
                  </a:r>
                </a:p>
              </p:txBody>
            </p:sp>
            <p:cxnSp>
              <p:nvCxnSpPr>
                <p:cNvPr id="328" name="Straight Connector 327">
                  <a:extLst>
                    <a:ext uri="{FF2B5EF4-FFF2-40B4-BE49-F238E27FC236}">
                      <a16:creationId xmlns:a16="http://schemas.microsoft.com/office/drawing/2014/main" id="{8ACB24A1-B99E-4190-8CB2-D23E995690B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093044" y="9196499"/>
                  <a:ext cx="676727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97" name="Group 296"/>
              <p:cNvGrpSpPr/>
              <p:nvPr/>
            </p:nvGrpSpPr>
            <p:grpSpPr>
              <a:xfrm>
                <a:off x="3264047" y="6589000"/>
                <a:ext cx="2724787" cy="2465266"/>
                <a:chOff x="3507928" y="7114944"/>
                <a:chExt cx="2724787" cy="2465266"/>
              </a:xfrm>
            </p:grpSpPr>
            <p:graphicFrame>
              <p:nvGraphicFramePr>
                <p:cNvPr id="311" name="Object 310"/>
                <p:cNvGraphicFramePr>
                  <a:graphicFrameLocks noChangeAspect="1"/>
                </p:cNvGraphicFramePr>
                <p:nvPr/>
              </p:nvGraphicFramePr>
              <p:xfrm>
                <a:off x="3507928" y="7114944"/>
                <a:ext cx="2724787" cy="1891868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073" name="Prism 9" r:id="rId13" imgW="3633049" imgH="2522490" progId="Prism9.Document">
                        <p:embed/>
                      </p:oleObj>
                    </mc:Choice>
                    <mc:Fallback>
                      <p:oleObj name="Prism 9" r:id="rId13" imgW="3633049" imgH="2522490" progId="Prism9.Document">
                        <p:embed/>
                        <p:pic>
                          <p:nvPicPr>
                            <p:cNvPr id="18" name="Object 17"/>
                            <p:cNvPicPr/>
                            <p:nvPr/>
                          </p:nvPicPr>
                          <p:blipFill>
                            <a:blip r:embed="rId14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3507928" y="7114944"/>
                              <a:ext cx="2724787" cy="1891868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312" name="TextBox 311">
                  <a:extLst>
                    <a:ext uri="{FF2B5EF4-FFF2-40B4-BE49-F238E27FC236}">
                      <a16:creationId xmlns:a16="http://schemas.microsoft.com/office/drawing/2014/main" id="{8F448352-F361-4BFA-94B2-01866433E921}"/>
                    </a:ext>
                  </a:extLst>
                </p:cNvPr>
                <p:cNvSpPr txBox="1"/>
                <p:nvPr/>
              </p:nvSpPr>
              <p:spPr>
                <a:xfrm>
                  <a:off x="4089192" y="8910849"/>
                  <a:ext cx="436338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10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Veh</a:t>
                  </a:r>
                  <a:endParaRPr lang="en-US" sz="11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13" name="TextBox 312">
                  <a:extLst>
                    <a:ext uri="{FF2B5EF4-FFF2-40B4-BE49-F238E27FC236}">
                      <a16:creationId xmlns:a16="http://schemas.microsoft.com/office/drawing/2014/main" id="{00AFB192-E809-4B24-8D6A-26D22E23C4C2}"/>
                    </a:ext>
                  </a:extLst>
                </p:cNvPr>
                <p:cNvSpPr txBox="1"/>
                <p:nvPr/>
              </p:nvSpPr>
              <p:spPr>
                <a:xfrm>
                  <a:off x="4430046" y="8910849"/>
                  <a:ext cx="420308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1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Lira</a:t>
                  </a:r>
                </a:p>
              </p:txBody>
            </p:sp>
            <p:sp>
              <p:nvSpPr>
                <p:cNvPr id="314" name="TextBox 313">
                  <a:extLst>
                    <a:ext uri="{FF2B5EF4-FFF2-40B4-BE49-F238E27FC236}">
                      <a16:creationId xmlns:a16="http://schemas.microsoft.com/office/drawing/2014/main" id="{12D84B69-CFAF-43E3-B74A-2A30C30BBBD9}"/>
                    </a:ext>
                  </a:extLst>
                </p:cNvPr>
                <p:cNvSpPr txBox="1"/>
                <p:nvPr/>
              </p:nvSpPr>
              <p:spPr>
                <a:xfrm>
                  <a:off x="4746078" y="8910849"/>
                  <a:ext cx="436338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10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Veh</a:t>
                  </a:r>
                  <a:endParaRPr lang="en-US" sz="11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15" name="TextBox 314">
                  <a:extLst>
                    <a:ext uri="{FF2B5EF4-FFF2-40B4-BE49-F238E27FC236}">
                      <a16:creationId xmlns:a16="http://schemas.microsoft.com/office/drawing/2014/main" id="{57AC49FC-CDFF-4942-BFB9-46D45D858ABF}"/>
                    </a:ext>
                  </a:extLst>
                </p:cNvPr>
                <p:cNvSpPr txBox="1"/>
                <p:nvPr/>
              </p:nvSpPr>
              <p:spPr>
                <a:xfrm>
                  <a:off x="5082939" y="8910849"/>
                  <a:ext cx="420308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1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Lira</a:t>
                  </a:r>
                </a:p>
              </p:txBody>
            </p:sp>
            <p:sp>
              <p:nvSpPr>
                <p:cNvPr id="316" name="TextBox 315">
                  <a:extLst>
                    <a:ext uri="{FF2B5EF4-FFF2-40B4-BE49-F238E27FC236}">
                      <a16:creationId xmlns:a16="http://schemas.microsoft.com/office/drawing/2014/main" id="{CBD6CDE5-DB2C-4FCA-968F-4A647856F9F9}"/>
                    </a:ext>
                  </a:extLst>
                </p:cNvPr>
                <p:cNvSpPr txBox="1"/>
                <p:nvPr/>
              </p:nvSpPr>
              <p:spPr>
                <a:xfrm>
                  <a:off x="4737448" y="9149323"/>
                  <a:ext cx="740032" cy="43088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1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KT 5720</a:t>
                  </a:r>
                </a:p>
                <a:p>
                  <a:pPr algn="ctr"/>
                  <a:r>
                    <a:rPr lang="en-US" sz="11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(10 µM)</a:t>
                  </a:r>
                </a:p>
              </p:txBody>
            </p:sp>
            <p:cxnSp>
              <p:nvCxnSpPr>
                <p:cNvPr id="317" name="Straight Connector 316">
                  <a:extLst>
                    <a:ext uri="{FF2B5EF4-FFF2-40B4-BE49-F238E27FC236}">
                      <a16:creationId xmlns:a16="http://schemas.microsoft.com/office/drawing/2014/main" id="{A45E07E9-C2BF-431F-9042-990473B9038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834213" y="9147572"/>
                  <a:ext cx="536623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18" name="TextBox 317">
                  <a:extLst>
                    <a:ext uri="{FF2B5EF4-FFF2-40B4-BE49-F238E27FC236}">
                      <a16:creationId xmlns:a16="http://schemas.microsoft.com/office/drawing/2014/main" id="{5BF55E37-99F0-4C21-BE42-B334F55810BB}"/>
                    </a:ext>
                  </a:extLst>
                </p:cNvPr>
                <p:cNvSpPr txBox="1"/>
                <p:nvPr/>
              </p:nvSpPr>
              <p:spPr>
                <a:xfrm>
                  <a:off x="5418625" y="8910849"/>
                  <a:ext cx="436338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10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Veh</a:t>
                  </a:r>
                  <a:endParaRPr lang="en-US" sz="11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19" name="TextBox 318">
                  <a:extLst>
                    <a:ext uri="{FF2B5EF4-FFF2-40B4-BE49-F238E27FC236}">
                      <a16:creationId xmlns:a16="http://schemas.microsoft.com/office/drawing/2014/main" id="{FEC89C99-C744-4646-B480-C471CCD7D406}"/>
                    </a:ext>
                  </a:extLst>
                </p:cNvPr>
                <p:cNvSpPr txBox="1"/>
                <p:nvPr/>
              </p:nvSpPr>
              <p:spPr>
                <a:xfrm>
                  <a:off x="5718144" y="8910849"/>
                  <a:ext cx="420308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1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Lira</a:t>
                  </a:r>
                </a:p>
              </p:txBody>
            </p:sp>
            <p:sp>
              <p:nvSpPr>
                <p:cNvPr id="320" name="TextBox 319">
                  <a:extLst>
                    <a:ext uri="{FF2B5EF4-FFF2-40B4-BE49-F238E27FC236}">
                      <a16:creationId xmlns:a16="http://schemas.microsoft.com/office/drawing/2014/main" id="{6F1AB214-E30E-4DBA-B8A7-BD0CDFC46E92}"/>
                    </a:ext>
                  </a:extLst>
                </p:cNvPr>
                <p:cNvSpPr txBox="1"/>
                <p:nvPr/>
              </p:nvSpPr>
              <p:spPr>
                <a:xfrm>
                  <a:off x="5418385" y="9149323"/>
                  <a:ext cx="740032" cy="43088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1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KT 5720</a:t>
                  </a:r>
                </a:p>
                <a:p>
                  <a:pPr algn="ctr"/>
                  <a:r>
                    <a:rPr lang="en-US" sz="11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(50 µM)</a:t>
                  </a:r>
                </a:p>
              </p:txBody>
            </p:sp>
            <p:cxnSp>
              <p:nvCxnSpPr>
                <p:cNvPr id="321" name="Straight Connector 320">
                  <a:extLst>
                    <a:ext uri="{FF2B5EF4-FFF2-40B4-BE49-F238E27FC236}">
                      <a16:creationId xmlns:a16="http://schemas.microsoft.com/office/drawing/2014/main" id="{FD1B93B8-BC39-461C-A073-BD439BF3D1A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514829" y="9147572"/>
                  <a:ext cx="536623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98" name="TextBox 297">
                <a:extLst>
                  <a:ext uri="{FF2B5EF4-FFF2-40B4-BE49-F238E27FC236}">
                    <a16:creationId xmlns:a16="http://schemas.microsoft.com/office/drawing/2014/main" id="{0006666C-D016-4CD5-8FD9-4FD181C7DDC0}"/>
                  </a:ext>
                </a:extLst>
              </p:cNvPr>
              <p:cNvSpPr txBox="1"/>
              <p:nvPr/>
            </p:nvSpPr>
            <p:spPr>
              <a:xfrm>
                <a:off x="4124920" y="11365346"/>
                <a:ext cx="436338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Veh</a:t>
                </a:r>
                <a:endParaRPr lang="en-US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9" name="TextBox 298">
                <a:extLst>
                  <a:ext uri="{FF2B5EF4-FFF2-40B4-BE49-F238E27FC236}">
                    <a16:creationId xmlns:a16="http://schemas.microsoft.com/office/drawing/2014/main" id="{72850E44-AEC2-4243-B7A8-92F19ACF59FE}"/>
                  </a:ext>
                </a:extLst>
              </p:cNvPr>
              <p:cNvSpPr txBox="1"/>
              <p:nvPr/>
            </p:nvSpPr>
            <p:spPr>
              <a:xfrm>
                <a:off x="4443431" y="11365346"/>
                <a:ext cx="420308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>
                    <a:latin typeface="Arial" panose="020B0604020202020204" pitchFamily="34" charset="0"/>
                    <a:cs typeface="Arial" panose="020B0604020202020204" pitchFamily="34" charset="0"/>
                  </a:rPr>
                  <a:t>Lira</a:t>
                </a:r>
              </a:p>
            </p:txBody>
          </p:sp>
          <p:sp>
            <p:nvSpPr>
              <p:cNvPr id="300" name="TextBox 299">
                <a:extLst>
                  <a:ext uri="{FF2B5EF4-FFF2-40B4-BE49-F238E27FC236}">
                    <a16:creationId xmlns:a16="http://schemas.microsoft.com/office/drawing/2014/main" id="{0ED645A1-E26C-4EA3-A386-F18EED2C55B3}"/>
                  </a:ext>
                </a:extLst>
              </p:cNvPr>
              <p:cNvSpPr txBox="1"/>
              <p:nvPr/>
            </p:nvSpPr>
            <p:spPr>
              <a:xfrm>
                <a:off x="5053100" y="11365346"/>
                <a:ext cx="436338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Veh</a:t>
                </a:r>
                <a:endParaRPr lang="en-US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1" name="TextBox 300">
                <a:extLst>
                  <a:ext uri="{FF2B5EF4-FFF2-40B4-BE49-F238E27FC236}">
                    <a16:creationId xmlns:a16="http://schemas.microsoft.com/office/drawing/2014/main" id="{48C99E84-DEDC-460A-AF28-C970208C9463}"/>
                  </a:ext>
                </a:extLst>
              </p:cNvPr>
              <p:cNvSpPr txBox="1"/>
              <p:nvPr/>
            </p:nvSpPr>
            <p:spPr>
              <a:xfrm>
                <a:off x="5353613" y="11365346"/>
                <a:ext cx="420308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>
                    <a:latin typeface="Arial" panose="020B0604020202020204" pitchFamily="34" charset="0"/>
                    <a:cs typeface="Arial" panose="020B0604020202020204" pitchFamily="34" charset="0"/>
                  </a:rPr>
                  <a:t>Lira</a:t>
                </a:r>
              </a:p>
            </p:txBody>
          </p:sp>
          <p:cxnSp>
            <p:nvCxnSpPr>
              <p:cNvPr id="302" name="Straight Connector 301">
                <a:extLst>
                  <a:ext uri="{FF2B5EF4-FFF2-40B4-BE49-F238E27FC236}">
                    <a16:creationId xmlns:a16="http://schemas.microsoft.com/office/drawing/2014/main" id="{025B8DDC-9F92-4020-A7C7-197CE991A41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147593" y="11614001"/>
                <a:ext cx="82296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3" name="TextBox 302">
                <a:extLst>
                  <a:ext uri="{FF2B5EF4-FFF2-40B4-BE49-F238E27FC236}">
                    <a16:creationId xmlns:a16="http://schemas.microsoft.com/office/drawing/2014/main" id="{AD2A2574-D2F6-49B6-8200-604ED6B52333}"/>
                  </a:ext>
                </a:extLst>
              </p:cNvPr>
              <p:cNvSpPr txBox="1"/>
              <p:nvPr/>
            </p:nvSpPr>
            <p:spPr>
              <a:xfrm>
                <a:off x="5195717" y="11605746"/>
                <a:ext cx="764953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MK-2206</a:t>
                </a:r>
              </a:p>
              <a:p>
                <a:pPr algn="ctr"/>
                <a:r>
                  <a:rPr lang="en-US" sz="11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(20 </a:t>
                </a:r>
                <a:r>
                  <a:rPr lang="en-US" sz="1100" b="1" dirty="0" err="1" smtClean="0">
                    <a:latin typeface="Symbol" panose="05050102010706020507" pitchFamily="18" charset="2"/>
                    <a:cs typeface="Arial" panose="020B0604020202020204" pitchFamily="34" charset="0"/>
                  </a:rPr>
                  <a:t>m</a:t>
                </a:r>
                <a:r>
                  <a:rPr lang="en-US" sz="1100" b="1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M</a:t>
                </a:r>
                <a:r>
                  <a:rPr lang="en-US" sz="11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  <a:endParaRPr lang="en-US" sz="11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4" name="TextBox 303">
                <a:extLst>
                  <a:ext uri="{FF2B5EF4-FFF2-40B4-BE49-F238E27FC236}">
                    <a16:creationId xmlns:a16="http://schemas.microsoft.com/office/drawing/2014/main" id="{72850E44-AEC2-4243-B7A8-92F19ACF59FE}"/>
                  </a:ext>
                </a:extLst>
              </p:cNvPr>
              <p:cNvSpPr txBox="1"/>
              <p:nvPr/>
            </p:nvSpPr>
            <p:spPr>
              <a:xfrm>
                <a:off x="4778713" y="11373367"/>
                <a:ext cx="372218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Ins</a:t>
                </a:r>
                <a:endParaRPr lang="en-US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5" name="TextBox 304">
                <a:extLst>
                  <a:ext uri="{FF2B5EF4-FFF2-40B4-BE49-F238E27FC236}">
                    <a16:creationId xmlns:a16="http://schemas.microsoft.com/office/drawing/2014/main" id="{72850E44-AEC2-4243-B7A8-92F19ACF59FE}"/>
                  </a:ext>
                </a:extLst>
              </p:cNvPr>
              <p:cNvSpPr txBox="1"/>
              <p:nvPr/>
            </p:nvSpPr>
            <p:spPr>
              <a:xfrm>
                <a:off x="5681888" y="11371760"/>
                <a:ext cx="372218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Ins</a:t>
                </a:r>
                <a:endParaRPr lang="en-US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aphicFrame>
            <p:nvGraphicFramePr>
              <p:cNvPr id="306" name="Object 305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714467480"/>
                  </p:ext>
                </p:extLst>
              </p:nvPr>
            </p:nvGraphicFramePr>
            <p:xfrm>
              <a:off x="3525139" y="9769956"/>
              <a:ext cx="2613469" cy="170273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74" name="Prism 9" r:id="rId15" imgW="3733527" imgH="2432478" progId="Prism9.Document">
                      <p:embed/>
                    </p:oleObj>
                  </mc:Choice>
                  <mc:Fallback>
                    <p:oleObj name="Prism 9" r:id="rId15" imgW="3733527" imgH="2432478" progId="Prism9.Document">
                      <p:embed/>
                      <p:pic>
                        <p:nvPicPr>
                          <p:cNvPr id="30" name="Object 29"/>
                          <p:cNvPicPr/>
                          <p:nvPr/>
                        </p:nvPicPr>
                        <p:blipFill>
                          <a:blip r:embed="rId16"/>
                          <a:stretch>
                            <a:fillRect/>
                          </a:stretch>
                        </p:blipFill>
                        <p:spPr>
                          <a:xfrm>
                            <a:off x="3525139" y="9769956"/>
                            <a:ext cx="2613469" cy="1702735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307" name="TextBox 306">
                <a:extLst>
                  <a:ext uri="{FF2B5EF4-FFF2-40B4-BE49-F238E27FC236}">
                    <a16:creationId xmlns:a16="http://schemas.microsoft.com/office/drawing/2014/main" id="{2530442B-24A9-42EA-85BE-DCDE8DAC2741}"/>
                  </a:ext>
                </a:extLst>
              </p:cNvPr>
              <p:cNvSpPr txBox="1"/>
              <p:nvPr/>
            </p:nvSpPr>
            <p:spPr>
              <a:xfrm>
                <a:off x="246508" y="1124519"/>
                <a:ext cx="287258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A</a:t>
                </a:r>
              </a:p>
            </p:txBody>
          </p:sp>
          <p:sp>
            <p:nvSpPr>
              <p:cNvPr id="308" name="TextBox 307">
                <a:extLst>
                  <a:ext uri="{FF2B5EF4-FFF2-40B4-BE49-F238E27FC236}">
                    <a16:creationId xmlns:a16="http://schemas.microsoft.com/office/drawing/2014/main" id="{05B7BA6A-3828-4BEB-B3F7-C02E5B784033}"/>
                  </a:ext>
                </a:extLst>
              </p:cNvPr>
              <p:cNvSpPr txBox="1"/>
              <p:nvPr/>
            </p:nvSpPr>
            <p:spPr>
              <a:xfrm>
                <a:off x="249514" y="6441085"/>
                <a:ext cx="287258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C</a:t>
                </a:r>
              </a:p>
            </p:txBody>
          </p:sp>
          <p:sp>
            <p:nvSpPr>
              <p:cNvPr id="309" name="TextBox 308">
                <a:extLst>
                  <a:ext uri="{FF2B5EF4-FFF2-40B4-BE49-F238E27FC236}">
                    <a16:creationId xmlns:a16="http://schemas.microsoft.com/office/drawing/2014/main" id="{86071EFD-69D6-435B-B351-E648B4686034}"/>
                  </a:ext>
                </a:extLst>
              </p:cNvPr>
              <p:cNvSpPr txBox="1"/>
              <p:nvPr/>
            </p:nvSpPr>
            <p:spPr>
              <a:xfrm>
                <a:off x="252965" y="9304750"/>
                <a:ext cx="287258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D</a:t>
                </a:r>
              </a:p>
            </p:txBody>
          </p:sp>
          <p:sp>
            <p:nvSpPr>
              <p:cNvPr id="310" name="TextBox 309">
                <a:extLst>
                  <a:ext uri="{FF2B5EF4-FFF2-40B4-BE49-F238E27FC236}">
                    <a16:creationId xmlns:a16="http://schemas.microsoft.com/office/drawing/2014/main" id="{A829E5B7-2A3F-4C0C-9501-EAE3E5E100DA}"/>
                  </a:ext>
                </a:extLst>
              </p:cNvPr>
              <p:cNvSpPr txBox="1"/>
              <p:nvPr/>
            </p:nvSpPr>
            <p:spPr>
              <a:xfrm>
                <a:off x="257948" y="3088721"/>
                <a:ext cx="287258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B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99003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64</TotalTime>
  <Words>79</Words>
  <Application>Microsoft Office PowerPoint</Application>
  <PresentationFormat>Widescreen</PresentationFormat>
  <Paragraphs>54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Symbol</vt:lpstr>
      <vt:lpstr>Office Theme</vt:lpstr>
      <vt:lpstr>Prism 9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Ayala, Julio E</dc:creator>
  <cp:lastModifiedBy>Ayala, Julio E</cp:lastModifiedBy>
  <cp:revision>8</cp:revision>
  <dcterms:created xsi:type="dcterms:W3CDTF">2022-12-18T22:25:48Z</dcterms:created>
  <dcterms:modified xsi:type="dcterms:W3CDTF">2023-08-18T21:16:18Z</dcterms:modified>
</cp:coreProperties>
</file>